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5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7" r:id="rId4"/>
    <p:sldId id="259" r:id="rId5"/>
    <p:sldId id="28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52" r:id="rId27"/>
    <p:sldId id="284" r:id="rId28"/>
    <p:sldId id="285" r:id="rId29"/>
    <p:sldId id="286" r:id="rId30"/>
    <p:sldId id="353" r:id="rId31"/>
    <p:sldId id="350" r:id="rId3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05E"/>
    <a:srgbClr val="FFFFFF"/>
    <a:srgbClr val="13A983"/>
    <a:srgbClr val="009BA4"/>
    <a:srgbClr val="93C356"/>
    <a:srgbClr val="BCCF02"/>
    <a:srgbClr val="28618C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710" autoAdjust="0"/>
  </p:normalViewPr>
  <p:slideViewPr>
    <p:cSldViewPr snapToGrid="0" snapToObjects="1">
      <p:cViewPr>
        <p:scale>
          <a:sx n="125" d="100"/>
          <a:sy n="125" d="100"/>
        </p:scale>
        <p:origin x="918" y="-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gsdgsgrg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Test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gsdgsgrg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Test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9144000" cy="5877210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982794"/>
            <a:ext cx="9144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16000"/>
            <a:ext cx="9144000" cy="5076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4" name="Grafik 8" descr="Logo. Schriftzug &quot;Technische Universität Dresden&quot;. Links davon befindet sich ein Achteck, das in zwei Bereiche aufgeteilt ist, die zusammen die Buchstaben &quot;T&quot; und &quot;U&quot; ergeben." title="Logo der TU Dresden">
            <a:extLst>
              <a:ext uri="{FF2B5EF4-FFF2-40B4-BE49-F238E27FC236}">
                <a16:creationId xmlns:a16="http://schemas.microsoft.com/office/drawing/2014/main" id="{1ACDDA3D-73AE-4588-BCED-C3A55AFE5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5287" y="6354167"/>
            <a:ext cx="1116272" cy="3239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60928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4" name="Grafik 8" descr="Logo. Schriftzug &quot;Technische Universität Dresden&quot;. Links davon befindet sich ein Achteck, das in zwei Bereiche aufgeteilt ist, die zusammen die Buchstaben &quot;T&quot; und &quot;U&quot; ergeben." title="Logo der TU Dresden">
            <a:extLst>
              <a:ext uri="{FF2B5EF4-FFF2-40B4-BE49-F238E27FC236}">
                <a16:creationId xmlns:a16="http://schemas.microsoft.com/office/drawing/2014/main" id="{9CE2DFFE-5C17-4D33-817D-A51726F0C0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29" y="6334048"/>
            <a:ext cx="1116272" cy="3239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0 intermediate/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2">
            <a:extLst>
              <a:ext uri="{FF2B5EF4-FFF2-40B4-BE49-F238E27FC236}">
                <a16:creationId xmlns:a16="http://schemas.microsoft.com/office/drawing/2014/main" id="{04DC54E3-D5B5-4D17-93EB-0915FA05F8BA}"/>
              </a:ext>
            </a:extLst>
          </p:cNvPr>
          <p:cNvSpPr/>
          <p:nvPr/>
        </p:nvSpPr>
        <p:spPr>
          <a:xfrm>
            <a:off x="0" y="0"/>
            <a:ext cx="9143997" cy="6129332"/>
          </a:xfrm>
          <a:prstGeom prst="rect">
            <a:avLst/>
          </a:prstGeom>
          <a:gradFill>
            <a:gsLst>
              <a:gs pos="0">
                <a:srgbClr val="0069B4"/>
              </a:gs>
              <a:gs pos="100000">
                <a:srgbClr val="00305D"/>
              </a:gs>
            </a:gsLst>
            <a:lin ang="15000000"/>
          </a:gra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marL="0" marR="0" lvl="0" indent="0" algn="ctr" defTabSz="61722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350" b="0" i="0" u="none" strike="noStrike" kern="1200" cap="none" spc="0" baseline="0">
              <a:solidFill>
                <a:srgbClr val="FFFFFF"/>
              </a:solidFill>
              <a:uFillTx/>
              <a:latin typeface="Open Sans"/>
            </a:endParaRP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C8062611-4419-4842-BD15-BA4FE6B290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078" y="4375605"/>
            <a:ext cx="3374322" cy="369332"/>
          </a:xfrm>
        </p:spPr>
        <p:txBody>
          <a:bodyPr wrap="none">
            <a:spAutoFit/>
          </a:bodyPr>
          <a:lstStyle>
            <a:lvl1pPr>
              <a:defRPr sz="2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Some space für subtitle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D38D7B-7B2B-48BE-B1FA-09ED46D7C6C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79614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98327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154724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85763" y="1484313"/>
            <a:ext cx="83732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5" name="Grafik 8" descr="Logo. Schriftzug &quot;Technische Universität Dresden&quot;. Links davon befindet sich ein Achteck, das in zwei Bereiche aufgeteilt ist, die zusammen die Buchstaben &quot;T&quot; und &quot;U&quot; ergeben." title="Logo der TU Dresden">
            <a:extLst>
              <a:ext uri="{FF2B5EF4-FFF2-40B4-BE49-F238E27FC236}">
                <a16:creationId xmlns:a16="http://schemas.microsoft.com/office/drawing/2014/main" id="{2EAF6F52-334D-429E-BB3B-FA41F7D77A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763" y="6276383"/>
            <a:ext cx="1116272" cy="3239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1800" y="1484313"/>
            <a:ext cx="4506913" cy="4249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5286" y="1484313"/>
            <a:ext cx="3739175" cy="133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0526" y="2943181"/>
            <a:ext cx="3733324" cy="133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400526" y="4402050"/>
            <a:ext cx="3733325" cy="133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7" name="Grafik 8" descr="Logo. Schriftzug &quot;Technische Universität Dresden&quot;. Links davon befindet sich ein Achteck, das in zwei Bereiche aufgeteilt ist, die zusammen die Buchstaben &quot;T&quot; und &quot;U&quot; ergeben." title="Logo der TU Dresden">
            <a:extLst>
              <a:ext uri="{FF2B5EF4-FFF2-40B4-BE49-F238E27FC236}">
                <a16:creationId xmlns:a16="http://schemas.microsoft.com/office/drawing/2014/main" id="{F287BD6B-396D-44C8-BE55-D4D8883292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5286" y="6251670"/>
            <a:ext cx="1116272" cy="3239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624388" y="1484313"/>
            <a:ext cx="4134577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4133850" cy="4249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5" name="Grafik 8" descr="Logo. Schriftzug &quot;Technische Universität Dresden&quot;. Links davon befindet sich ein Achteck, das in zwei Bereiche aufgeteilt ist, die zusammen die Buchstaben &quot;T&quot; und &quot;U&quot; ergeben." title="Logo der TU Dresden">
            <a:extLst>
              <a:ext uri="{FF2B5EF4-FFF2-40B4-BE49-F238E27FC236}">
                <a16:creationId xmlns:a16="http://schemas.microsoft.com/office/drawing/2014/main" id="{089F3438-9B25-438B-98A0-BDA8053A9E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5287" y="6172048"/>
            <a:ext cx="1116272" cy="3239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5" name="Grafik 8" descr="Logo. Schriftzug &quot;Technische Universität Dresden&quot;. Links davon befindet sich ein Achteck, das in zwei Bereiche aufgeteilt ist, die zusammen die Buchstaben &quot;T&quot; und &quot;U&quot; ergeben." title="Logo der TU Dresden">
            <a:extLst>
              <a:ext uri="{FF2B5EF4-FFF2-40B4-BE49-F238E27FC236}">
                <a16:creationId xmlns:a16="http://schemas.microsoft.com/office/drawing/2014/main" id="{D6689B16-AAE9-4837-9C4E-47E8972F53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763" y="6192168"/>
            <a:ext cx="1116272" cy="3239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2590800" cy="4249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793945" y="1484314"/>
            <a:ext cx="2587625" cy="4249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084513" y="1484314"/>
            <a:ext cx="2590800" cy="4249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8" name="Grafik 8" descr="Logo. Schriftzug &quot;Technische Universität Dresden&quot;. Links davon befindet sich ein Achteck, das in zwei Bereiche aufgeteilt ist, die zusammen die Buchstaben &quot;T&quot; und &quot;U&quot; ergeben." title="Logo der TU Dresden">
            <a:extLst>
              <a:ext uri="{FF2B5EF4-FFF2-40B4-BE49-F238E27FC236}">
                <a16:creationId xmlns:a16="http://schemas.microsoft.com/office/drawing/2014/main" id="{63E32E42-DECA-4F35-BCD0-4F46580EF9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763" y="6172048"/>
            <a:ext cx="1116272" cy="3239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624388" y="368299"/>
            <a:ext cx="4124326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288" y="367505"/>
            <a:ext cx="4124326" cy="8294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3" name="Grafik 8" descr="Logo. Schriftzug &quot;Technische Universität Dresden&quot;. Links davon befindet sich ein Achteck, das in zwei Bereiche aufgeteilt ist, die zusammen die Buchstaben &quot;T&quot; und &quot;U&quot; ergeben." title="Logo der TU Dresden">
            <a:extLst>
              <a:ext uri="{FF2B5EF4-FFF2-40B4-BE49-F238E27FC236}">
                <a16:creationId xmlns:a16="http://schemas.microsoft.com/office/drawing/2014/main" id="{D737A099-3AC1-4A89-B9C7-0A0E674408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5287" y="6172048"/>
            <a:ext cx="1116272" cy="3239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5763" y="1484313"/>
            <a:ext cx="8373201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93296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4" y="6288296"/>
            <a:ext cx="1135856" cy="3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6000" indent="-179388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73">
          <p15:clr>
            <a:srgbClr val="F26B43"/>
          </p15:clr>
        </p15:guide>
        <p15:guide id="3" pos="243">
          <p15:clr>
            <a:srgbClr val="F26B43"/>
          </p15:clr>
        </p15:guide>
        <p15:guide id="4" pos="660">
          <p15:clr>
            <a:srgbClr val="F26B43"/>
          </p15:clr>
        </p15:guide>
        <p15:guide id="5" pos="726">
          <p15:clr>
            <a:srgbClr val="F26B43"/>
          </p15:clr>
        </p15:guide>
        <p15:guide id="6" pos="1146">
          <p15:clr>
            <a:srgbClr val="F26B43"/>
          </p15:clr>
        </p15:guide>
        <p15:guide id="7" pos="1212">
          <p15:clr>
            <a:srgbClr val="F26B43"/>
          </p15:clr>
        </p15:guide>
        <p15:guide id="8" pos="1701">
          <p15:clr>
            <a:srgbClr val="F26B43"/>
          </p15:clr>
        </p15:guide>
        <p15:guide id="9" pos="1632">
          <p15:clr>
            <a:srgbClr val="F26B43"/>
          </p15:clr>
        </p15:guide>
        <p15:guide id="10" pos="2184">
          <p15:clr>
            <a:srgbClr val="F26B43"/>
          </p15:clr>
        </p15:guide>
        <p15:guide id="11" pos="2117">
          <p15:clr>
            <a:srgbClr val="F26B43"/>
          </p15:clr>
        </p15:guide>
        <p15:guide id="12" pos="2604">
          <p15:clr>
            <a:srgbClr val="F26B43"/>
          </p15:clr>
        </p15:guide>
        <p15:guide id="13" pos="2672">
          <p15:clr>
            <a:srgbClr val="F26B43"/>
          </p15:clr>
        </p15:guide>
        <p15:guide id="14" pos="3089">
          <p15:clr>
            <a:srgbClr val="F26B43"/>
          </p15:clr>
        </p15:guide>
        <p15:guide id="15" pos="3158">
          <p15:clr>
            <a:srgbClr val="F26B43"/>
          </p15:clr>
        </p15:guide>
        <p15:guide id="16" pos="3575">
          <p15:clr>
            <a:srgbClr val="F26B43"/>
          </p15:clr>
        </p15:guide>
        <p15:guide id="17" pos="3642">
          <p15:clr>
            <a:srgbClr val="F26B43"/>
          </p15:clr>
        </p15:guide>
        <p15:guide id="18" pos="3887">
          <p15:clr>
            <a:srgbClr val="F26B43"/>
          </p15:clr>
        </p15:guide>
        <p15:guide id="19" pos="3818">
          <p15:clr>
            <a:srgbClr val="F26B43"/>
          </p15:clr>
        </p15:guide>
        <p15:guide id="20" pos="4061">
          <p15:clr>
            <a:srgbClr val="F26B43"/>
          </p15:clr>
        </p15:guide>
        <p15:guide id="21" pos="4130">
          <p15:clr>
            <a:srgbClr val="F26B43"/>
          </p15:clr>
        </p15:guide>
        <p15:guide id="22" pos="4545">
          <p15:clr>
            <a:srgbClr val="F26B43"/>
          </p15:clr>
        </p15:guide>
        <p15:guide id="23" pos="4614">
          <p15:clr>
            <a:srgbClr val="F26B43"/>
          </p15:clr>
        </p15:guide>
        <p15:guide id="24" pos="5031">
          <p15:clr>
            <a:srgbClr val="F26B43"/>
          </p15:clr>
        </p15:guide>
        <p15:guide id="25" pos="5100">
          <p15:clr>
            <a:srgbClr val="F26B43"/>
          </p15:clr>
        </p15:guide>
        <p15:guide id="26" pos="5586">
          <p15:clr>
            <a:srgbClr val="F26B43"/>
          </p15:clr>
        </p15:guide>
        <p15:guide id="27" pos="5517">
          <p15:clr>
            <a:srgbClr val="F26B43"/>
          </p15:clr>
        </p15:guide>
        <p15:guide id="30" orient="horz" pos="727" userDrawn="1">
          <p15:clr>
            <a:srgbClr val="F26B43"/>
          </p15:clr>
        </p15:guide>
        <p15:guide id="31" pos="416">
          <p15:clr>
            <a:srgbClr val="F26B43"/>
          </p15:clr>
        </p15:guide>
        <p15:guide id="32" pos="483">
          <p15:clr>
            <a:srgbClr val="F26B43"/>
          </p15:clr>
        </p15:guide>
        <p15:guide id="33" pos="903">
          <p15:clr>
            <a:srgbClr val="F26B43"/>
          </p15:clr>
        </p15:guide>
        <p15:guide id="34" pos="971">
          <p15:clr>
            <a:srgbClr val="F26B43"/>
          </p15:clr>
        </p15:guide>
        <p15:guide id="35" pos="1389">
          <p15:clr>
            <a:srgbClr val="F26B43"/>
          </p15:clr>
        </p15:guide>
        <p15:guide id="36" pos="1457">
          <p15:clr>
            <a:srgbClr val="F26B43"/>
          </p15:clr>
        </p15:guide>
        <p15:guide id="37" pos="1875">
          <p15:clr>
            <a:srgbClr val="F26B43"/>
          </p15:clr>
        </p15:guide>
        <p15:guide id="38" pos="1941">
          <p15:clr>
            <a:srgbClr val="F26B43"/>
          </p15:clr>
        </p15:guide>
        <p15:guide id="39" pos="2358">
          <p15:clr>
            <a:srgbClr val="F26B43"/>
          </p15:clr>
        </p15:guide>
        <p15:guide id="40" pos="2429">
          <p15:clr>
            <a:srgbClr val="F26B43"/>
          </p15:clr>
        </p15:guide>
        <p15:guide id="41" pos="2847">
          <p15:clr>
            <a:srgbClr val="F26B43"/>
          </p15:clr>
        </p15:guide>
        <p15:guide id="42" pos="2913">
          <p15:clr>
            <a:srgbClr val="F26B43"/>
          </p15:clr>
        </p15:guide>
        <p15:guide id="43" pos="3330">
          <p15:clr>
            <a:srgbClr val="F26B43"/>
          </p15:clr>
        </p15:guide>
        <p15:guide id="44" pos="3398">
          <p15:clr>
            <a:srgbClr val="F26B43"/>
          </p15:clr>
        </p15:guide>
        <p15:guide id="45" pos="4302">
          <p15:clr>
            <a:srgbClr val="F26B43"/>
          </p15:clr>
        </p15:guide>
        <p15:guide id="46" pos="4373">
          <p15:clr>
            <a:srgbClr val="F26B43"/>
          </p15:clr>
        </p15:guide>
        <p15:guide id="47" pos="4787">
          <p15:clr>
            <a:srgbClr val="F26B43"/>
          </p15:clr>
        </p15:guide>
        <p15:guide id="48" pos="4859">
          <p15:clr>
            <a:srgbClr val="F26B43"/>
          </p15:clr>
        </p15:guide>
        <p15:guide id="49" pos="5274">
          <p15:clr>
            <a:srgbClr val="F26B43"/>
          </p15:clr>
        </p15:guide>
        <p15:guide id="50" pos="5345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 userDrawn="1">
          <p15:clr>
            <a:srgbClr val="F26B43"/>
          </p15:clr>
        </p15:guide>
        <p15:guide id="59" orient="horz" pos="3962" userDrawn="1">
          <p15:clr>
            <a:srgbClr val="F26B43"/>
          </p15:clr>
        </p15:guide>
        <p15:guide id="60" orient="horz" pos="4167" userDrawn="1">
          <p15:clr>
            <a:srgbClr val="F26B43"/>
          </p15:clr>
        </p15:guide>
        <p15:guide id="61" orient="horz" pos="619" userDrawn="1">
          <p15:clr>
            <a:srgbClr val="F26B43"/>
          </p15:clr>
        </p15:guide>
        <p15:guide id="62" orient="horz" pos="490" userDrawn="1">
          <p15:clr>
            <a:srgbClr val="F26B43"/>
          </p15:clr>
        </p15:guide>
        <p15:guide id="63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6C5E1FF-40D7-4F27-817D-91FCBC775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4494769"/>
            <a:ext cx="7981949" cy="1623397"/>
          </a:xfrm>
        </p:spPr>
        <p:txBody>
          <a:bodyPr/>
          <a:lstStyle/>
          <a:p>
            <a:r>
              <a:rPr lang="en-GB" b="0" dirty="0">
                <a:solidFill>
                  <a:srgbClr val="FFFFFF"/>
                </a:solidFill>
              </a:rPr>
              <a:t>Master’s Thesis Defence</a:t>
            </a:r>
          </a:p>
          <a:p>
            <a:endParaRPr lang="en-US" dirty="0"/>
          </a:p>
          <a:p>
            <a:pPr lvl="0"/>
            <a:r>
              <a:rPr lang="en-US" sz="1600" b="0" dirty="0">
                <a:solidFill>
                  <a:srgbClr val="FFFFFF"/>
                </a:solidFill>
                <a:latin typeface="Arial" pitchFamily="34"/>
              </a:rPr>
              <a:t>First reviewer: Prof. Dr. </a:t>
            </a:r>
            <a:r>
              <a:rPr lang="en-US" sz="1600" b="0" dirty="0" err="1">
                <a:solidFill>
                  <a:srgbClr val="FFFFFF"/>
                </a:solidFill>
                <a:latin typeface="Arial" pitchFamily="34"/>
              </a:rPr>
              <a:t>rer</a:t>
            </a:r>
            <a:r>
              <a:rPr lang="en-US" sz="1600" b="0" dirty="0">
                <a:solidFill>
                  <a:srgbClr val="FFFFFF"/>
                </a:solidFill>
                <a:latin typeface="Arial" pitchFamily="34"/>
              </a:rPr>
              <a:t>. nat. Uwe </a:t>
            </a:r>
            <a:r>
              <a:rPr lang="en-US" sz="1600" b="0" dirty="0" err="1">
                <a:solidFill>
                  <a:srgbClr val="FFFFFF"/>
                </a:solidFill>
                <a:latin typeface="Arial" pitchFamily="34"/>
              </a:rPr>
              <a:t>Aßmann</a:t>
            </a:r>
            <a:br>
              <a:rPr lang="en-US" sz="1600" b="0" dirty="0">
                <a:solidFill>
                  <a:srgbClr val="FFFFFF"/>
                </a:solidFill>
              </a:rPr>
            </a:br>
            <a:r>
              <a:rPr lang="en-US" sz="1600" b="0" dirty="0">
                <a:solidFill>
                  <a:srgbClr val="FFFFFF"/>
                </a:solidFill>
                <a:latin typeface="Arial" pitchFamily="34"/>
              </a:rPr>
              <a:t>Second reviewer: Dr.-Ing. Sebastian </a:t>
            </a:r>
            <a:r>
              <a:rPr lang="en-US" sz="1600" b="0" dirty="0" err="1">
                <a:solidFill>
                  <a:srgbClr val="FFFFFF"/>
                </a:solidFill>
                <a:latin typeface="Arial" pitchFamily="34"/>
              </a:rPr>
              <a:t>Götz</a:t>
            </a:r>
            <a:br>
              <a:rPr lang="en-US" sz="1600" b="0" dirty="0">
                <a:solidFill>
                  <a:srgbClr val="FFFFFF"/>
                </a:solidFill>
              </a:rPr>
            </a:br>
            <a:r>
              <a:rPr lang="en-US" sz="1600" b="0" dirty="0">
                <a:solidFill>
                  <a:srgbClr val="FFFFFF"/>
                </a:solidFill>
                <a:latin typeface="Arial" pitchFamily="34"/>
              </a:rPr>
              <a:t>Supervisor: M. Sc. Karl Kegel</a:t>
            </a:r>
            <a:endParaRPr lang="en-US" sz="1600" b="0" dirty="0">
              <a:solidFill>
                <a:srgbClr val="FFFFFF"/>
              </a:solidFill>
            </a:endParaRP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FD085495-BDA2-4686-9B9E-2CEDC5234EFD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766763" y="1788128"/>
            <a:ext cx="4786140" cy="1231106"/>
          </a:xfr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endParaRPr lang="de-DE" sz="1600" b="0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</a:pPr>
            <a:r>
              <a:rPr lang="de-DE" sz="1600" b="0" dirty="0">
                <a:solidFill>
                  <a:srgbClr val="FFFFFF"/>
                </a:solidFill>
              </a:rPr>
              <a:t>Anton Skripin</a:t>
            </a:r>
            <a:endParaRPr lang="en-US" sz="1600" dirty="0">
              <a:solidFill>
                <a:srgbClr val="FFFFFF"/>
              </a:solidFill>
              <a:latin typeface="Arial" pitchFamily="34"/>
            </a:endParaRPr>
          </a:p>
          <a:p>
            <a:pPr lvl="0">
              <a:spcBef>
                <a:spcPts val="0"/>
              </a:spcBef>
            </a:pPr>
            <a:endParaRPr lang="en-US" sz="1600" dirty="0">
              <a:solidFill>
                <a:srgbClr val="FFFFFF"/>
              </a:solidFill>
              <a:latin typeface="Arial" pitchFamily="34"/>
            </a:endParaRPr>
          </a:p>
          <a:p>
            <a:pPr lvl="0"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  <a:latin typeface="Arial" pitchFamily="34"/>
              </a:rPr>
              <a:t>Chair of Software Technology</a:t>
            </a:r>
          </a:p>
          <a:p>
            <a:pPr lvl="0">
              <a:spcBef>
                <a:spcPts val="0"/>
              </a:spcBef>
            </a:pPr>
            <a:r>
              <a:rPr lang="en-US" sz="1600" b="0" dirty="0">
                <a:solidFill>
                  <a:srgbClr val="FFFFFF"/>
                </a:solidFill>
                <a:latin typeface="Arial" pitchFamily="34"/>
              </a:rPr>
              <a:t>Institute of Software and Multimedia Technology</a:t>
            </a:r>
            <a:endParaRPr lang="de-DE" sz="1600" b="0" dirty="0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DE313D-A57D-4A74-ABED-806D1638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User</a:t>
            </a:r>
            <a:r>
              <a:rPr lang="en-US" sz="2800" dirty="0"/>
              <a:t>-driven constraint modeling for Entity models at runtime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7B97FB8-274D-4C6A-9221-867BA27C0891}"/>
              </a:ext>
            </a:extLst>
          </p:cNvPr>
          <p:cNvSpPr txBox="1">
            <a:spLocks/>
          </p:cNvSpPr>
          <p:nvPr/>
        </p:nvSpPr>
        <p:spPr>
          <a:xfrm>
            <a:off x="6792345" y="5869034"/>
            <a:ext cx="1956369" cy="246221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FFF"/>
                </a:solidFill>
              </a:rPr>
              <a:t>Dresden, 27.04.2023</a:t>
            </a:r>
          </a:p>
        </p:txBody>
      </p:sp>
    </p:spTree>
    <p:extLst>
      <p:ext uri="{BB962C8B-B14F-4D97-AF65-F5344CB8AC3E}">
        <p14:creationId xmlns:p14="http://schemas.microsoft.com/office/powerpoint/2010/main" val="34362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1CF4-4EE8-49BB-B18E-4141FD57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br>
              <a:rPr lang="en-US" dirty="0"/>
            </a:br>
            <a:r>
              <a:rPr lang="en-US" b="0" dirty="0"/>
              <a:t>Constraint lifecycle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2EA68E-3A1D-4BC1-A89F-CD2BFDCE53DA}"/>
              </a:ext>
            </a:extLst>
          </p:cNvPr>
          <p:cNvSpPr txBox="1">
            <a:spLocks/>
          </p:cNvSpPr>
          <p:nvPr/>
        </p:nvSpPr>
        <p:spPr>
          <a:xfrm>
            <a:off x="5678464" y="1470659"/>
            <a:ext cx="3080500" cy="302133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Four basic operations: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Create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Read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Update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 syntax is validated upon update or create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EE4A03C-6EE3-4E35-972A-FFB2E6366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154113"/>
            <a:ext cx="5103345" cy="48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3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4D4A-7507-4439-B782-FC16C64A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br>
              <a:rPr lang="en-US" dirty="0"/>
            </a:br>
            <a:r>
              <a:rPr lang="en-US" b="0" dirty="0"/>
              <a:t>Model instances and constraints at runtime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03543E-5B60-471D-BA48-658697804EA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06" y="3208713"/>
            <a:ext cx="7040008" cy="356039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A87252-5C1B-4446-9947-ADD3AAD85198}"/>
              </a:ext>
            </a:extLst>
          </p:cNvPr>
          <p:cNvSpPr txBox="1">
            <a:spLocks/>
          </p:cNvSpPr>
          <p:nvPr/>
        </p:nvSpPr>
        <p:spPr>
          <a:xfrm>
            <a:off x="395286" y="1470659"/>
            <a:ext cx="8353428" cy="302133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Pass an event to the constraint framework upon an instance-related operation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framework validates constraints for each instance in a subgraph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a constraint spans several instances, indirect constraints must also be analyzed</a:t>
            </a:r>
            <a:endParaRPr lang="en-US" i="1" u="sng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 feedback to an end-user</a:t>
            </a:r>
          </a:p>
        </p:txBody>
      </p:sp>
    </p:spTree>
    <p:extLst>
      <p:ext uri="{BB962C8B-B14F-4D97-AF65-F5344CB8AC3E}">
        <p14:creationId xmlns:p14="http://schemas.microsoft.com/office/powerpoint/2010/main" val="181744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D3F7-2FEB-40C9-A5EB-8C0412C7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br>
              <a:rPr lang="en-US" dirty="0"/>
            </a:br>
            <a:r>
              <a:rPr lang="en-US" b="0" dirty="0"/>
              <a:t>…analyze affected indirect constraints</a:t>
            </a:r>
          </a:p>
        </p:txBody>
      </p:sp>
      <p:pic>
        <p:nvPicPr>
          <p:cNvPr id="5" name="Content Placeholder 4" descr="Graphical user interface, diagram, application, Word&#10;&#10;Description automatically generated">
            <a:extLst>
              <a:ext uri="{FF2B5EF4-FFF2-40B4-BE49-F238E27FC236}">
                <a16:creationId xmlns:a16="http://schemas.microsoft.com/office/drawing/2014/main" id="{80586781-68B9-44D4-A326-6294A51A44B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75928"/>
            <a:ext cx="7866982" cy="279388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372DD7-77BE-4E61-87C2-E5A0835E7503}"/>
              </a:ext>
            </a:extLst>
          </p:cNvPr>
          <p:cNvSpPr txBox="1">
            <a:spLocks/>
          </p:cNvSpPr>
          <p:nvPr/>
        </p:nvSpPr>
        <p:spPr>
          <a:xfrm>
            <a:off x="395286" y="1325881"/>
            <a:ext cx="7971473" cy="14782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Constraint: </a:t>
            </a:r>
          </a:p>
          <a:p>
            <a:r>
              <a:rPr lang="en-US" b="1" dirty="0"/>
              <a:t>Context: </a:t>
            </a:r>
            <a:r>
              <a:rPr lang="en-US" dirty="0"/>
              <a:t>Project</a:t>
            </a:r>
          </a:p>
          <a:p>
            <a:r>
              <a:rPr lang="en-US" b="1" dirty="0"/>
              <a:t>Body: </a:t>
            </a:r>
            <a:r>
              <a:rPr lang="en-US" dirty="0"/>
              <a:t>At least two software engineers must work on the CMS project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(VALID)</a:t>
            </a:r>
          </a:p>
        </p:txBody>
      </p:sp>
    </p:spTree>
    <p:extLst>
      <p:ext uri="{BB962C8B-B14F-4D97-AF65-F5344CB8AC3E}">
        <p14:creationId xmlns:p14="http://schemas.microsoft.com/office/powerpoint/2010/main" val="83681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D3F7-2FEB-40C9-A5EB-8C0412C7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br>
              <a:rPr lang="en-US" dirty="0"/>
            </a:br>
            <a:r>
              <a:rPr lang="en-US" b="0" dirty="0"/>
              <a:t>…analyze affected indirect constraints</a:t>
            </a:r>
          </a:p>
        </p:txBody>
      </p:sp>
      <p:pic>
        <p:nvPicPr>
          <p:cNvPr id="5" name="Content Placeholder 4" descr="Graphical user interface, diagram, application, Word&#10;&#10;Description automatically generated">
            <a:extLst>
              <a:ext uri="{FF2B5EF4-FFF2-40B4-BE49-F238E27FC236}">
                <a16:creationId xmlns:a16="http://schemas.microsoft.com/office/drawing/2014/main" id="{80586781-68B9-44D4-A326-6294A51A44B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75928"/>
            <a:ext cx="7866982" cy="279388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372DD7-77BE-4E61-87C2-E5A0835E7503}"/>
              </a:ext>
            </a:extLst>
          </p:cNvPr>
          <p:cNvSpPr txBox="1">
            <a:spLocks/>
          </p:cNvSpPr>
          <p:nvPr/>
        </p:nvSpPr>
        <p:spPr>
          <a:xfrm>
            <a:off x="395286" y="1325881"/>
            <a:ext cx="7971473" cy="14782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Constraint: </a:t>
            </a:r>
          </a:p>
          <a:p>
            <a:r>
              <a:rPr lang="en-US" b="1" dirty="0"/>
              <a:t>Context: </a:t>
            </a:r>
            <a:r>
              <a:rPr lang="en-US" dirty="0"/>
              <a:t>Project</a:t>
            </a:r>
          </a:p>
          <a:p>
            <a:r>
              <a:rPr lang="en-US" b="1" dirty="0"/>
              <a:t>Body: </a:t>
            </a:r>
            <a:r>
              <a:rPr lang="en-US" dirty="0"/>
              <a:t>At least two software engineers must work on the CMS project </a:t>
            </a:r>
            <a:r>
              <a:rPr lang="en-US" b="1" dirty="0">
                <a:solidFill>
                  <a:srgbClr val="FF0000"/>
                </a:solidFill>
              </a:rPr>
              <a:t>(INVALID)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1" name="Graphic 20" descr="Unfollow with solid fill">
            <a:extLst>
              <a:ext uri="{FF2B5EF4-FFF2-40B4-BE49-F238E27FC236}">
                <a16:creationId xmlns:a16="http://schemas.microsoft.com/office/drawing/2014/main" id="{D09860FE-B505-4625-B614-F448815D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6640" y="4716698"/>
            <a:ext cx="1154887" cy="1154887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AE1082A6-E68B-4E7E-BDA0-AD8D09840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839" y="2975928"/>
            <a:ext cx="1679172" cy="16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D3F7-2FEB-40C9-A5EB-8C0412C7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br>
              <a:rPr lang="en-US" dirty="0"/>
            </a:br>
            <a:r>
              <a:rPr lang="en-US" b="0" dirty="0"/>
              <a:t>…analyze affected indirect constraints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586781-68B9-44D4-A326-6294A51A44B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02" y="3771899"/>
            <a:ext cx="8385212" cy="230124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372DD7-77BE-4E61-87C2-E5A0835E7503}"/>
              </a:ext>
            </a:extLst>
          </p:cNvPr>
          <p:cNvSpPr txBox="1">
            <a:spLocks/>
          </p:cNvSpPr>
          <p:nvPr/>
        </p:nvSpPr>
        <p:spPr>
          <a:xfrm>
            <a:off x="395286" y="1325880"/>
            <a:ext cx="7971473" cy="244601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Constraint: </a:t>
            </a:r>
          </a:p>
          <a:p>
            <a:r>
              <a:rPr lang="en-US" b="1" dirty="0"/>
              <a:t>Context: </a:t>
            </a:r>
            <a:r>
              <a:rPr lang="en-US" dirty="0"/>
              <a:t>Project</a:t>
            </a:r>
          </a:p>
          <a:p>
            <a:r>
              <a:rPr lang="en-US" b="1" dirty="0"/>
              <a:t>Body: </a:t>
            </a:r>
            <a:r>
              <a:rPr lang="en-US" dirty="0"/>
              <a:t>At least two software engineers must work on the CMS project </a:t>
            </a:r>
          </a:p>
          <a:p>
            <a:r>
              <a:rPr lang="en-US" b="1" dirty="0"/>
              <a:t>Backward links implication: </a:t>
            </a:r>
            <a:r>
              <a:rPr lang="en-US" dirty="0"/>
              <a:t>Changes in </a:t>
            </a:r>
            <a:r>
              <a:rPr lang="en-US" i="1" dirty="0"/>
              <a:t>“</a:t>
            </a:r>
            <a:r>
              <a:rPr lang="en-US" i="1" u="sng" dirty="0"/>
              <a:t>SoftwareEngineer</a:t>
            </a:r>
            <a:r>
              <a:rPr lang="en-US" i="1" dirty="0"/>
              <a:t>” </a:t>
            </a:r>
            <a:r>
              <a:rPr lang="en-US" dirty="0"/>
              <a:t>instances will trigger the evaluation of </a:t>
            </a:r>
            <a:r>
              <a:rPr lang="en-US" b="1" i="1" dirty="0"/>
              <a:t>“</a:t>
            </a:r>
            <a:r>
              <a:rPr lang="en-US" i="1" u="sng" dirty="0" err="1"/>
              <a:t>constraint</a:t>
            </a:r>
            <a:r>
              <a:rPr lang="en-US" b="1" i="1" u="sng" dirty="0" err="1"/>
              <a:t>_</a:t>
            </a:r>
            <a:r>
              <a:rPr lang="en-US" i="1" u="sng" dirty="0" err="1"/>
              <a:t>one</a:t>
            </a:r>
            <a:r>
              <a:rPr lang="en-US" b="1" i="1" dirty="0"/>
              <a:t>” </a:t>
            </a:r>
            <a:r>
              <a:rPr lang="en-US" dirty="0"/>
              <a:t>since </a:t>
            </a:r>
            <a:r>
              <a:rPr lang="en-US" i="1" dirty="0"/>
              <a:t>“</a:t>
            </a:r>
            <a:r>
              <a:rPr lang="en-US" i="1" u="sng" dirty="0"/>
              <a:t>SoftwareEngineer</a:t>
            </a:r>
            <a:r>
              <a:rPr lang="en-US" i="1" dirty="0"/>
              <a:t>” </a:t>
            </a:r>
            <a:r>
              <a:rPr lang="en-US" dirty="0"/>
              <a:t>has a backward compatible link to </a:t>
            </a:r>
            <a:r>
              <a:rPr lang="en-US" i="1" dirty="0"/>
              <a:t>“</a:t>
            </a:r>
            <a:r>
              <a:rPr lang="en-US" i="1" u="sng" dirty="0"/>
              <a:t>Project</a:t>
            </a:r>
            <a:r>
              <a:rPr lang="en-US" i="1" dirty="0"/>
              <a:t>”.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1051F2-29E8-49BA-940F-DB310FC53AFF}"/>
              </a:ext>
            </a:extLst>
          </p:cNvPr>
          <p:cNvCxnSpPr>
            <a:cxnSpLocks/>
          </p:cNvCxnSpPr>
          <p:nvPr/>
        </p:nvCxnSpPr>
        <p:spPr>
          <a:xfrm>
            <a:off x="1050925" y="4494011"/>
            <a:ext cx="12509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D8A835-B837-4F52-BF01-99D58FC037E1}"/>
              </a:ext>
            </a:extLst>
          </p:cNvPr>
          <p:cNvCxnSpPr>
            <a:cxnSpLocks/>
          </p:cNvCxnSpPr>
          <p:nvPr/>
        </p:nvCxnSpPr>
        <p:spPr>
          <a:xfrm>
            <a:off x="5464175" y="5135361"/>
            <a:ext cx="18319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05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385A-4A3C-415F-B164-A27B952EC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br>
              <a:rPr lang="en-US" dirty="0"/>
            </a:br>
            <a:r>
              <a:rPr lang="en-US" b="0" dirty="0"/>
              <a:t>Model evolution and constraints at runtime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EAB661-62AC-428C-AD08-44DC3BE2B2E9}"/>
              </a:ext>
            </a:extLst>
          </p:cNvPr>
          <p:cNvSpPr txBox="1">
            <a:spLocks/>
          </p:cNvSpPr>
          <p:nvPr/>
        </p:nvSpPr>
        <p:spPr>
          <a:xfrm>
            <a:off x="395286" y="1325881"/>
            <a:ext cx="7971473" cy="18211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 of a domain model might break some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persisting any changes regarding a model element, the client software must first call the constraint framework for one of two purposes: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To correct affected constraints automatically on update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Return a list of conflicting constraints on deletion that should be resolved by an end-user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E0FEAA-32B2-4954-97F7-F0F4EFE6AE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810347"/>
            <a:ext cx="4213859" cy="3994314"/>
          </a:xfrm>
        </p:spPr>
      </p:pic>
    </p:spTree>
    <p:extLst>
      <p:ext uri="{BB962C8B-B14F-4D97-AF65-F5344CB8AC3E}">
        <p14:creationId xmlns:p14="http://schemas.microsoft.com/office/powerpoint/2010/main" val="198332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7875-907F-4A10-B6D2-75F635CB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br>
              <a:rPr lang="en-US" dirty="0"/>
            </a:br>
            <a:r>
              <a:rPr lang="en-US" b="0" dirty="0"/>
              <a:t>Specification-oriented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6659-7875-46E0-A82E-E61CAAC72C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whole user-driven modeling constraint framework consists of two parts: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Specification with a domain layer and a set of interfaces to be implemented by a concrete implementation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Concrete implementation that uses the specification as a dependency to implement the required functionality - mainly graph creation and constraint definition realized via mappers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that is willing to use the framework should include only the concrete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BBA10-A3E0-4F07-9CFF-C4AD4CCD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84" y="4396767"/>
            <a:ext cx="8488680" cy="1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9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C7B3-7B8C-444D-BD9B-F579DC15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8B059B-7975-441F-B289-11E9629AC6E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64929830"/>
              </p:ext>
            </p:extLst>
          </p:nvPr>
        </p:nvGraphicFramePr>
        <p:xfrm>
          <a:off x="395287" y="806132"/>
          <a:ext cx="7687303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2117">
                  <a:extLst>
                    <a:ext uri="{9D8B030D-6E8A-4147-A177-3AD203B41FA5}">
                      <a16:colId xmlns:a16="http://schemas.microsoft.com/office/drawing/2014/main" val="2642947967"/>
                    </a:ext>
                  </a:extLst>
                </a:gridCol>
                <a:gridCol w="997531">
                  <a:extLst>
                    <a:ext uri="{9D8B030D-6E8A-4147-A177-3AD203B41FA5}">
                      <a16:colId xmlns:a16="http://schemas.microsoft.com/office/drawing/2014/main" val="1539623915"/>
                    </a:ext>
                  </a:extLst>
                </a:gridCol>
                <a:gridCol w="997531">
                  <a:extLst>
                    <a:ext uri="{9D8B030D-6E8A-4147-A177-3AD203B41FA5}">
                      <a16:colId xmlns:a16="http://schemas.microsoft.com/office/drawing/2014/main" val="341415029"/>
                    </a:ext>
                  </a:extLst>
                </a:gridCol>
                <a:gridCol w="997531">
                  <a:extLst>
                    <a:ext uri="{9D8B030D-6E8A-4147-A177-3AD203B41FA5}">
                      <a16:colId xmlns:a16="http://schemas.microsoft.com/office/drawing/2014/main" val="736612229"/>
                    </a:ext>
                  </a:extLst>
                </a:gridCol>
                <a:gridCol w="997531">
                  <a:extLst>
                    <a:ext uri="{9D8B030D-6E8A-4147-A177-3AD203B41FA5}">
                      <a16:colId xmlns:a16="http://schemas.microsoft.com/office/drawing/2014/main" val="3812441862"/>
                    </a:ext>
                  </a:extLst>
                </a:gridCol>
                <a:gridCol w="997531">
                  <a:extLst>
                    <a:ext uri="{9D8B030D-6E8A-4147-A177-3AD203B41FA5}">
                      <a16:colId xmlns:a16="http://schemas.microsoft.com/office/drawing/2014/main" val="1919156797"/>
                    </a:ext>
                  </a:extLst>
                </a:gridCol>
                <a:gridCol w="997531">
                  <a:extLst>
                    <a:ext uri="{9D8B030D-6E8A-4147-A177-3AD203B41FA5}">
                      <a16:colId xmlns:a16="http://schemas.microsoft.com/office/drawing/2014/main" val="415019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24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Gremlin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83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Shacl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84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789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GrGen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1</a:t>
                      </a:r>
                      <a:r>
                        <a:rPr lang="en-US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23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Viatra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1</a:t>
                      </a:r>
                      <a:r>
                        <a:rPr lang="en-US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18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OCL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72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MetaDepth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82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GraphFrames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1</a:t>
                      </a:r>
                      <a:r>
                        <a:rPr lang="en-US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47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263524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72851B-BBC6-44EF-85F8-B001332C63F0}"/>
              </a:ext>
            </a:extLst>
          </p:cNvPr>
          <p:cNvSpPr txBox="1">
            <a:spLocks/>
          </p:cNvSpPr>
          <p:nvPr/>
        </p:nvSpPr>
        <p:spPr>
          <a:xfrm>
            <a:off x="395287" y="4383088"/>
            <a:ext cx="6953024" cy="157733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4CC919-06A5-4E19-9A42-2CD69583F75C}"/>
              </a:ext>
            </a:extLst>
          </p:cNvPr>
          <p:cNvSpPr txBox="1">
            <a:spLocks/>
          </p:cNvSpPr>
          <p:nvPr/>
        </p:nvSpPr>
        <p:spPr>
          <a:xfrm>
            <a:off x="2125027" y="4569243"/>
            <a:ext cx="5957563" cy="17477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 b="1" dirty="0"/>
              <a:t>T1</a:t>
            </a:r>
            <a:r>
              <a:rPr lang="en-US" sz="1800" dirty="0"/>
              <a:t> – language expressiveness</a:t>
            </a:r>
          </a:p>
          <a:p>
            <a:pPr>
              <a:spcBef>
                <a:spcPts val="600"/>
              </a:spcBef>
            </a:pPr>
            <a:r>
              <a:rPr lang="en-US" sz="1800" b="1" dirty="0"/>
              <a:t>T2</a:t>
            </a:r>
            <a:r>
              <a:rPr lang="en-US" sz="1800" dirty="0"/>
              <a:t> – dynamic extendibility</a:t>
            </a:r>
          </a:p>
          <a:p>
            <a:pPr>
              <a:spcBef>
                <a:spcPts val="600"/>
              </a:spcBef>
            </a:pPr>
            <a:r>
              <a:rPr lang="en-US" sz="1800" b="1" dirty="0"/>
              <a:t>T3</a:t>
            </a:r>
            <a:r>
              <a:rPr lang="en-US" sz="1800" dirty="0"/>
              <a:t> – a standalone tool with no inter-dependencies</a:t>
            </a:r>
          </a:p>
          <a:p>
            <a:pPr>
              <a:spcBef>
                <a:spcPts val="600"/>
              </a:spcBef>
            </a:pPr>
            <a:r>
              <a:rPr lang="en-US" sz="1800" b="1" dirty="0"/>
              <a:t>T4</a:t>
            </a:r>
            <a:r>
              <a:rPr lang="en-US" sz="1800" dirty="0"/>
              <a:t> – performance</a:t>
            </a:r>
          </a:p>
          <a:p>
            <a:pPr>
              <a:spcBef>
                <a:spcPts val="600"/>
              </a:spcBef>
            </a:pPr>
            <a:r>
              <a:rPr lang="en-US" sz="1800" b="1" dirty="0"/>
              <a:t>T5</a:t>
            </a:r>
            <a:r>
              <a:rPr lang="en-US" sz="1800" dirty="0"/>
              <a:t> – low-entry level and being well-documented</a:t>
            </a:r>
          </a:p>
        </p:txBody>
      </p:sp>
    </p:spTree>
    <p:extLst>
      <p:ext uri="{BB962C8B-B14F-4D97-AF65-F5344CB8AC3E}">
        <p14:creationId xmlns:p14="http://schemas.microsoft.com/office/powerpoint/2010/main" val="84540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B0D5-B2E8-48AA-AA10-A1BC1405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br>
              <a:rPr lang="en-US" dirty="0"/>
            </a:br>
            <a:r>
              <a:rPr lang="en-US" b="0" dirty="0"/>
              <a:t>SHACL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DB65E-4817-4ABF-B6BA-2F8DA076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62" y="2423160"/>
            <a:ext cx="4428149" cy="2011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A729E0-E43A-4BE9-8E0F-9883EAAB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1790224"/>
            <a:ext cx="3954775" cy="32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B0D5-B2E8-48AA-AA10-A1BC1405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br>
              <a:rPr lang="en-US" dirty="0"/>
            </a:br>
            <a:r>
              <a:rPr lang="en-US" b="0" dirty="0"/>
              <a:t>Gremlin</a:t>
            </a:r>
          </a:p>
        </p:txBody>
      </p:sp>
      <p:pic>
        <p:nvPicPr>
          <p:cNvPr id="3074" name="Picture 2" descr="TinkerPop Documentation">
            <a:extLst>
              <a:ext uri="{FF2B5EF4-FFF2-40B4-BE49-F238E27FC236}">
                <a16:creationId xmlns:a16="http://schemas.microsoft.com/office/drawing/2014/main" id="{9CCEDEFA-67D8-4294-B9F8-574C4E06BCE7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3055620"/>
            <a:ext cx="7177780" cy="27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02A88-1E3A-4236-89A6-06ED5540C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1781174"/>
            <a:ext cx="7636328" cy="10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0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C728-8CDC-418D-8395-D5EEF183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49DA1-547B-4B6A-8231-F9C94421BD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Objectives and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Related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692426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EB7B-3652-4501-B000-4C7253CC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Solution concept</a:t>
            </a:r>
            <a:br>
              <a:rPr lang="en-US" dirty="0"/>
            </a:br>
            <a:r>
              <a:rPr lang="en-US" b="0" dirty="0"/>
              <a:t>Top-level architecture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34D7BEA-B797-035F-75B7-5258E3CDE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5800" y="1272859"/>
            <a:ext cx="3810954" cy="45907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lient software must support adaptive entity models at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Client software interacts only via specification endpoints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Any concrete implementation must be derived from the specification</a:t>
            </a:r>
            <a:endParaRPr lang="en-US" dirty="0"/>
          </a:p>
        </p:txBody>
      </p:sp>
      <p:pic>
        <p:nvPicPr>
          <p:cNvPr id="11" name="Picture 10" descr="A picture containing text, parking, outdoor, meter&#10;&#10;Description automatically generated">
            <a:extLst>
              <a:ext uri="{FF2B5EF4-FFF2-40B4-BE49-F238E27FC236}">
                <a16:creationId xmlns:a16="http://schemas.microsoft.com/office/drawing/2014/main" id="{55A8E919-B54B-4B8E-836D-ECFEF4DD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272859"/>
            <a:ext cx="4010675" cy="45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0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EB7B-3652-4501-B000-4C7253CC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Solution concept</a:t>
            </a:r>
            <a:br>
              <a:rPr lang="en-US" dirty="0"/>
            </a:br>
            <a:r>
              <a:rPr lang="en-US" b="0" dirty="0"/>
              <a:t>Specification mappers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769DA-EC4F-4C32-8359-700DDD4E3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8" t="1653" r="-1" b="4502"/>
          <a:stretch/>
        </p:blipFill>
        <p:spPr>
          <a:xfrm>
            <a:off x="4206241" y="1554480"/>
            <a:ext cx="4676408" cy="3611880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298621E-204B-420E-A973-DAB4EDBD05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287" y="2300923"/>
            <a:ext cx="3810954" cy="22561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specification module exposes a set of mappers needed to link technical spaces.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software must implement model and instance mappers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 implementation must implement constraint and function mappers</a:t>
            </a:r>
          </a:p>
        </p:txBody>
      </p:sp>
    </p:spTree>
    <p:extLst>
      <p:ext uri="{BB962C8B-B14F-4D97-AF65-F5344CB8AC3E}">
        <p14:creationId xmlns:p14="http://schemas.microsoft.com/office/powerpoint/2010/main" val="1996432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EB7B-3652-4501-B000-4C7253CC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Solution concept</a:t>
            </a:r>
            <a:br>
              <a:rPr lang="en-US" dirty="0"/>
            </a:br>
            <a:r>
              <a:rPr lang="en-US" b="0" dirty="0"/>
              <a:t>Dataflow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138132-55CD-4802-AB16-BF0968764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" y="3054138"/>
            <a:ext cx="8436293" cy="2868083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83218FC-78C2-4350-8642-4F4BC1B991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287" y="1210629"/>
            <a:ext cx="8363678" cy="22561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conversion stays transparent to an end-user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Data format mapping happens in the background before validating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68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46EE-EF8E-4050-944C-BDF0CC7F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/>
              <a:t>Constraint definition by example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4252F85C-315A-42E3-B47C-E1B937B54C1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6" y="1304131"/>
            <a:ext cx="8363677" cy="4704568"/>
          </a:xfrm>
        </p:spPr>
      </p:pic>
    </p:spTree>
    <p:extLst>
      <p:ext uri="{BB962C8B-B14F-4D97-AF65-F5344CB8AC3E}">
        <p14:creationId xmlns:p14="http://schemas.microsoft.com/office/powerpoint/2010/main" val="3964684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46EE-EF8E-4050-944C-BDF0CC7F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/>
              <a:t>Constraint validation by example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565F24F-997C-45BE-9E24-2F5896AC18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6" y="1304131"/>
            <a:ext cx="8363677" cy="4704568"/>
          </a:xfrm>
        </p:spPr>
      </p:pic>
    </p:spTree>
    <p:extLst>
      <p:ext uri="{BB962C8B-B14F-4D97-AF65-F5344CB8AC3E}">
        <p14:creationId xmlns:p14="http://schemas.microsoft.com/office/powerpoint/2010/main" val="2722008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C095-6A9D-4727-8060-0F058DA6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/>
              <a:t>Complex case constraint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7DB2D97B-C1F4-4D1D-B449-EABDDA6BA15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04131"/>
            <a:ext cx="8363676" cy="4704568"/>
          </a:xfrm>
        </p:spPr>
      </p:pic>
    </p:spTree>
    <p:extLst>
      <p:ext uri="{BB962C8B-B14F-4D97-AF65-F5344CB8AC3E}">
        <p14:creationId xmlns:p14="http://schemas.microsoft.com/office/powerpoint/2010/main" val="421990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47EB83BB-E083-4AA7-9391-FC3EA22E12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583" y="2647684"/>
            <a:ext cx="5142433" cy="877163"/>
          </a:xfrm>
        </p:spPr>
        <p:txBody>
          <a:bodyPr wrap="none">
            <a:spAutoFit/>
          </a:bodyPr>
          <a:lstStyle/>
          <a:p>
            <a:pPr lvl="0"/>
            <a:r>
              <a:rPr lang="en-US" sz="3200" b="1" dirty="0">
                <a:solidFill>
                  <a:srgbClr val="FFFFFF"/>
                </a:solidFill>
                <a:latin typeface="Arial" pitchFamily="34"/>
              </a:rPr>
              <a:t>Evaluation and case study</a:t>
            </a:r>
          </a:p>
          <a:p>
            <a:pPr lvl="0"/>
            <a:r>
              <a:rPr lang="en-US" sz="2000" dirty="0">
                <a:solidFill>
                  <a:srgbClr val="FFFFFF"/>
                </a:solidFill>
                <a:latin typeface="Arial" pitchFamily="34"/>
              </a:rPr>
              <a:t>What is better? Gremlin or </a:t>
            </a:r>
            <a:r>
              <a:rPr lang="en-US" sz="2000" dirty="0" err="1">
                <a:solidFill>
                  <a:srgbClr val="FFFFFF"/>
                </a:solidFill>
                <a:latin typeface="Arial" pitchFamily="34"/>
              </a:rPr>
              <a:t>Shacl</a:t>
            </a:r>
            <a:r>
              <a:rPr lang="en-US" sz="2000" dirty="0">
                <a:solidFill>
                  <a:srgbClr val="FFFFFF"/>
                </a:solidFill>
                <a:latin typeface="Arial" pitchFamily="34"/>
              </a:rPr>
              <a:t>?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C095-6A9D-4727-8060-0F058DA6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case study</a:t>
            </a:r>
            <a:br>
              <a:rPr lang="en-US" dirty="0"/>
            </a:br>
            <a:r>
              <a:rPr lang="en-US" b="0" dirty="0"/>
              <a:t>Tool expressiveness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B9F81-8170-478D-AA3F-145258E857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In the scope of implemented constraints, it was discovered: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All constraint types could be successfully expressed using Gremlin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following constraints could not be defined using </a:t>
            </a:r>
            <a:r>
              <a:rPr lang="en-US" sz="1800" dirty="0" err="1"/>
              <a:t>Shacl</a:t>
            </a:r>
            <a:r>
              <a:rPr lang="en-US" sz="1800" dirty="0"/>
              <a:t>:</a:t>
            </a:r>
          </a:p>
          <a:p>
            <a:pPr marL="918900" lvl="4" indent="-342900">
              <a:buFont typeface="+mj-lt"/>
              <a:buAutoNum type="arabicPeriod"/>
            </a:pPr>
            <a:r>
              <a:rPr lang="en-US" sz="1800" dirty="0"/>
              <a:t>Unique() – attribute value must be unique </a:t>
            </a:r>
          </a:p>
          <a:p>
            <a:pPr marL="918900" lvl="4" indent="-342900">
              <a:buFont typeface="+mj-lt"/>
              <a:buAutoNum type="arabicPeriod"/>
            </a:pPr>
            <a:r>
              <a:rPr lang="en-US" sz="1800" dirty="0"/>
              <a:t>ForAll() – for every instance in a collection, check a constraint</a:t>
            </a:r>
          </a:p>
          <a:p>
            <a:pPr marL="918900" lvl="4" indent="-342900">
              <a:buFont typeface="+mj-lt"/>
              <a:buAutoNum type="arabicPeriod"/>
            </a:pPr>
            <a:r>
              <a:rPr lang="en-US" sz="1800" dirty="0" err="1"/>
              <a:t>IfThen</a:t>
            </a:r>
            <a:r>
              <a:rPr lang="en-US" sz="1800" dirty="0"/>
              <a:t>() – if a condition is true, check a constraint</a:t>
            </a:r>
          </a:p>
          <a:p>
            <a:pPr marL="918900" lvl="4" indent="-342900">
              <a:buFont typeface="+mj-lt"/>
              <a:buAutoNum type="arabicPeriod"/>
            </a:pPr>
            <a:r>
              <a:rPr lang="en-US" sz="1800" dirty="0" err="1"/>
              <a:t>IfThenElse</a:t>
            </a:r>
            <a:r>
              <a:rPr lang="en-US" sz="1800" dirty="0"/>
              <a:t>() – if a condition is true, check constraint A, otherwise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930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C095-6A9D-4727-8060-0F058DA6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case study</a:t>
            </a:r>
            <a:br>
              <a:rPr lang="en-US" dirty="0"/>
            </a:br>
            <a:r>
              <a:rPr lang="en-US" b="0" dirty="0"/>
              <a:t>Performance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D1AD232-2F32-4018-A188-B41125A1F11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20" y="1762986"/>
            <a:ext cx="4293644" cy="42936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68C36-C37B-4F5E-8127-5EF54CB01E5D}"/>
              </a:ext>
            </a:extLst>
          </p:cNvPr>
          <p:cNvSpPr txBox="1"/>
          <p:nvPr/>
        </p:nvSpPr>
        <p:spPr>
          <a:xfrm>
            <a:off x="5924486" y="3867480"/>
            <a:ext cx="104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Gremlin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5B229-637A-4E33-B26E-49DCCAF81830}"/>
              </a:ext>
            </a:extLst>
          </p:cNvPr>
          <p:cNvSpPr txBox="1"/>
          <p:nvPr/>
        </p:nvSpPr>
        <p:spPr>
          <a:xfrm>
            <a:off x="7037134" y="494474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Shacl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77CB9-C57C-4AE6-8332-56F282A81863}"/>
              </a:ext>
            </a:extLst>
          </p:cNvPr>
          <p:cNvSpPr txBox="1"/>
          <p:nvPr/>
        </p:nvSpPr>
        <p:spPr>
          <a:xfrm>
            <a:off x="422680" y="1455819"/>
            <a:ext cx="4046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Shacl</a:t>
            </a:r>
            <a:r>
              <a:rPr lang="en-US" dirty="0"/>
              <a:t> surpasses Gremlin in terms of performance by a factor of 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bottleneck of Gremlin is the initial construction of a traversal source and traversal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Constraint validation time is nearly equal</a:t>
            </a:r>
          </a:p>
        </p:txBody>
      </p:sp>
      <p:pic>
        <p:nvPicPr>
          <p:cNvPr id="15" name="Picture 14" descr="Chart, line chart, histogram&#10;&#10;Description automatically generated">
            <a:extLst>
              <a:ext uri="{FF2B5EF4-FFF2-40B4-BE49-F238E27FC236}">
                <a16:creationId xmlns:a16="http://schemas.microsoft.com/office/drawing/2014/main" id="{E3C82550-5ECB-4F96-9820-50DD30324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8" y="4045449"/>
            <a:ext cx="3681208" cy="201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2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BA34-D4FF-43BF-8875-ADA5FF79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D7D82-4D29-466B-8B90-678AFD2BC7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What is your priority? Tool expressiveness or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favor expressiveness, then Gremlin is a better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performance is needed, then </a:t>
            </a:r>
            <a:r>
              <a:rPr lang="en-US" sz="1800" dirty="0" err="1"/>
              <a:t>Shacl</a:t>
            </a:r>
            <a:r>
              <a:rPr lang="en-US" sz="1800" dirty="0"/>
              <a:t> is a much more reasonable choice</a:t>
            </a:r>
          </a:p>
          <a:p>
            <a:r>
              <a:rPr lang="en-US" sz="2000" dirty="0"/>
              <a:t>…in addition: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oth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Shacl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and Gremlin support mechanisms to dynamically create and execute new constraint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Gremlin has more comprehensive documentation and rich community support.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A2A9EE0-46C3-41F8-8767-C8556912E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72" y="4387706"/>
            <a:ext cx="1554615" cy="1676545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E769F22-866B-48A3-B722-CBA34CB89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39" y="4387706"/>
            <a:ext cx="1677600" cy="167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99BC6-24A4-42A8-8511-5660EE0195BF}"/>
              </a:ext>
            </a:extLst>
          </p:cNvPr>
          <p:cNvSpPr txBox="1"/>
          <p:nvPr/>
        </p:nvSpPr>
        <p:spPr>
          <a:xfrm>
            <a:off x="5568636" y="4903054"/>
            <a:ext cx="925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6332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cumenting Software Architecture – @hgraca">
            <a:extLst>
              <a:ext uri="{FF2B5EF4-FFF2-40B4-BE49-F238E27FC236}">
                <a16:creationId xmlns:a16="http://schemas.microsoft.com/office/drawing/2014/main" id="{50FC2D7C-C89D-4320-8D23-254CFE215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1" y="2691662"/>
            <a:ext cx="5760720" cy="38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8A805-6D96-477B-BDE7-1EC0BFF6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35BFD-172B-4FB2-AA38-BDD9A322DC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287" y="1175386"/>
            <a:ext cx="8373201" cy="4249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Modern software products comprise several artifacts backed up by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Models play an integral part in modern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However,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800" dirty="0"/>
              <a:t>y are not expressive enough to catch all domain requirements in a highly-dynamic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ACDB70D-68B2-4847-994B-A3B6C12F1283}"/>
              </a:ext>
            </a:extLst>
          </p:cNvPr>
          <p:cNvSpPr/>
          <p:nvPr/>
        </p:nvSpPr>
        <p:spPr>
          <a:xfrm>
            <a:off x="1076319" y="2786010"/>
            <a:ext cx="277091" cy="828779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97BD8-C554-4441-A026-70FD674B7178}"/>
              </a:ext>
            </a:extLst>
          </p:cNvPr>
          <p:cNvSpPr txBox="1"/>
          <p:nvPr/>
        </p:nvSpPr>
        <p:spPr>
          <a:xfrm>
            <a:off x="601167" y="3710783"/>
            <a:ext cx="4203589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By creating and validating constraints on entity class diagrams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C2163-894E-4D0F-B20A-C973621AECC0}"/>
              </a:ext>
            </a:extLst>
          </p:cNvPr>
          <p:cNvSpPr txBox="1"/>
          <p:nvPr/>
        </p:nvSpPr>
        <p:spPr>
          <a:xfrm>
            <a:off x="1353410" y="3000120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can we deal with it?</a:t>
            </a:r>
          </a:p>
        </p:txBody>
      </p:sp>
    </p:spTree>
    <p:extLst>
      <p:ext uri="{BB962C8B-B14F-4D97-AF65-F5344CB8AC3E}">
        <p14:creationId xmlns:p14="http://schemas.microsoft.com/office/powerpoint/2010/main" val="1703970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BA34-D4FF-43BF-8875-ADA5FF79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r>
              <a:rPr lang="en-US" b="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D7D82-4D29-466B-8B90-678AFD2BC7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Complete the domain layer of the specification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 a graphical user interface to define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Optimize performance for mapping technical spaces and constraint evaluation</a:t>
            </a:r>
            <a:endParaRPr lang="en-US" dirty="0">
              <a:latin typeface="+mn-lt"/>
            </a:endParaRPr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F41DC79-273D-4B0C-9BA5-E1CF326C9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7" y="3255618"/>
            <a:ext cx="4727983" cy="31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4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72F81DE-87C6-4DA7-B83E-E318122F81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183" y="3400292"/>
            <a:ext cx="7216719" cy="492443"/>
          </a:xfr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rgbClr val="FFFFFF"/>
                </a:solidFill>
                <a:latin typeface="Arial" pitchFamily="34"/>
              </a:rPr>
              <a:t>Thank you very much for your attention!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02ED-6838-498B-A910-D3234189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F9D26-4050-43F6-8A09-6B587B138BC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5036" y="1993551"/>
            <a:ext cx="4186964" cy="243114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4B6D70-D683-4B72-9C80-3E197B2C711E}"/>
              </a:ext>
            </a:extLst>
          </p:cNvPr>
          <p:cNvSpPr txBox="1">
            <a:spLocks/>
          </p:cNvSpPr>
          <p:nvPr/>
        </p:nvSpPr>
        <p:spPr>
          <a:xfrm>
            <a:off x="385036" y="951429"/>
            <a:ext cx="5776913" cy="10421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Can a software engineer manage a closed project?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74927-B981-4579-A362-36C77F8F276E}"/>
              </a:ext>
            </a:extLst>
          </p:cNvPr>
          <p:cNvSpPr txBox="1"/>
          <p:nvPr/>
        </p:nvSpPr>
        <p:spPr>
          <a:xfrm>
            <a:off x="385036" y="4520057"/>
            <a:ext cx="837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entity model is unrestricted and might not fulfill any potential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7841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02ED-6838-498B-A910-D3234189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F9D26-4050-43F6-8A09-6B587B138BC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85036" y="1993551"/>
            <a:ext cx="4186964" cy="243114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4B6D70-D683-4B72-9C80-3E197B2C711E}"/>
              </a:ext>
            </a:extLst>
          </p:cNvPr>
          <p:cNvSpPr txBox="1">
            <a:spLocks/>
          </p:cNvSpPr>
          <p:nvPr/>
        </p:nvSpPr>
        <p:spPr>
          <a:xfrm>
            <a:off x="385036" y="951429"/>
            <a:ext cx="5776913" cy="10421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Can a software engineer manage a closed project?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74927-B981-4579-A362-36C77F8F276E}"/>
              </a:ext>
            </a:extLst>
          </p:cNvPr>
          <p:cNvSpPr txBox="1"/>
          <p:nvPr/>
        </p:nvSpPr>
        <p:spPr>
          <a:xfrm>
            <a:off x="395287" y="4328865"/>
            <a:ext cx="584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Solution: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Applying constraints ensures that a 	domain behaves within allowed boundaries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A32ABB-5750-46BF-A3AC-1D78A115AB9E}"/>
              </a:ext>
            </a:extLst>
          </p:cNvPr>
          <p:cNvSpPr/>
          <p:nvPr/>
        </p:nvSpPr>
        <p:spPr>
          <a:xfrm>
            <a:off x="2019994" y="1352607"/>
            <a:ext cx="5698158" cy="2202872"/>
          </a:xfrm>
          <a:prstGeom prst="rect">
            <a:avLst/>
          </a:prstGeom>
          <a:solidFill>
            <a:schemeClr val="bg1"/>
          </a:solidFill>
          <a:ln w="28575">
            <a:solidFill>
              <a:srgbClr val="0030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Software engineer</a:t>
            </a:r>
          </a:p>
          <a:p>
            <a:r>
              <a:rPr lang="en-US" dirty="0">
                <a:solidFill>
                  <a:srgbClr val="000000"/>
                </a:solidFill>
              </a:rPr>
              <a:t> inv: self.manages -&gt; </a:t>
            </a:r>
          </a:p>
          <a:p>
            <a:r>
              <a:rPr lang="en-US" dirty="0">
                <a:solidFill>
                  <a:srgbClr val="000000"/>
                </a:solidFill>
              </a:rPr>
              <a:t>        forAll (project | project.isClosed = false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8F8F4C-EBC0-4C2B-AC99-4DF665B8C280}"/>
              </a:ext>
            </a:extLst>
          </p:cNvPr>
          <p:cNvCxnSpPr>
            <a:cxnSpLocks/>
          </p:cNvCxnSpPr>
          <p:nvPr/>
        </p:nvCxnSpPr>
        <p:spPr>
          <a:xfrm>
            <a:off x="2019994" y="1670860"/>
            <a:ext cx="56981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6E54BD-67D8-4B8E-968D-511BE85025E2}"/>
              </a:ext>
            </a:extLst>
          </p:cNvPr>
          <p:cNvSpPr txBox="1"/>
          <p:nvPr/>
        </p:nvSpPr>
        <p:spPr>
          <a:xfrm>
            <a:off x="2019995" y="1353058"/>
            <a:ext cx="5698157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Requirement: </a:t>
            </a:r>
            <a:r>
              <a:rPr lang="en-US" sz="1600" dirty="0">
                <a:solidFill>
                  <a:srgbClr val="000000"/>
                </a:solidFill>
              </a:rPr>
              <a:t>Any engineer must work on open projects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D8CE9D-4CA4-4B03-AB07-51EA03AAA5E7}"/>
              </a:ext>
            </a:extLst>
          </p:cNvPr>
          <p:cNvSpPr txBox="1"/>
          <p:nvPr/>
        </p:nvSpPr>
        <p:spPr>
          <a:xfrm>
            <a:off x="385035" y="4958570"/>
            <a:ext cx="80108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However…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constraint definition tools lack runtime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 creation happens at compile time before deployment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932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9723-EB0A-4375-B0E5-E440F96A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8CD7-ACF4-4251-911D-0616F181AF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reflect any kind of requirements in a domain, one can enrich the entity class diagram with dynamic constraints adapting to a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end-users are allowed to tune the domain of an application via constraints, the following questions arise:</a:t>
            </a:r>
            <a:br>
              <a:rPr lang="en-US" sz="1800" dirty="0"/>
            </a:br>
            <a:endParaRPr lang="en-US" sz="1800" dirty="0"/>
          </a:p>
          <a:p>
            <a:pPr marL="738900" lvl="1" indent="-342900">
              <a:buFont typeface="+mj-lt"/>
              <a:buAutoNum type="arabicPeriod"/>
            </a:pPr>
            <a:r>
              <a:rPr lang="en-US" sz="1700" dirty="0"/>
              <a:t>What abstraction for constraint definition would be appropriate for users?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How can one use constraints on a model that might change at any time?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What is the right balance between complexity and expressiveness for end-users?</a:t>
            </a:r>
          </a:p>
        </p:txBody>
      </p:sp>
    </p:spTree>
    <p:extLst>
      <p:ext uri="{BB962C8B-B14F-4D97-AF65-F5344CB8AC3E}">
        <p14:creationId xmlns:p14="http://schemas.microsoft.com/office/powerpoint/2010/main" val="321006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8C45-84AE-4733-B27A-BBA42C3C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64F8B-8DA9-49B0-9C4C-89A2966855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Close the research gap between the power of constraint modeling languages and their applicability in the context of variant-aware models at runtime</a:t>
            </a:r>
          </a:p>
          <a:p>
            <a:r>
              <a:rPr lang="en-US" b="1" dirty="0"/>
              <a:t>Steps: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Research the usage of constraints by end-users on entity models at runtime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Analyze state-of-the-art constraint languages and modeling techniques to be applied at runtime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Design technology-agnostic specification of a constraint modeling tool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Implement the defined specification using concrete constraint technologies</a:t>
            </a:r>
          </a:p>
          <a:p>
            <a:pPr marL="738900" lvl="1" indent="-342900">
              <a:buFont typeface="+mj-lt"/>
              <a:buAutoNum type="arabicPeriod"/>
            </a:pPr>
            <a:r>
              <a:rPr lang="en-US" dirty="0"/>
              <a:t>Evaluate and compare them in a case-study</a:t>
            </a:r>
          </a:p>
          <a:p>
            <a:r>
              <a:rPr lang="en-US" b="1" dirty="0"/>
              <a:t>Result: </a:t>
            </a:r>
            <a:r>
              <a:rPr lang="en-US" dirty="0"/>
              <a:t>Framework oriented on end-users to constrain entity models at runtime with 	constraint integrity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E2A94-8A6B-4A7A-AF48-FFB2202718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46222" y="4438996"/>
            <a:ext cx="3697778" cy="241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0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719A-5CF1-40FD-B55B-8CE309A1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br>
              <a:rPr lang="en-US" dirty="0"/>
            </a:br>
            <a:r>
              <a:rPr lang="en-US" b="0" dirty="0"/>
              <a:t>Classification of constraint types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0DA7E0A-AF1E-4295-8CD7-925F5614C60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" y="1546133"/>
            <a:ext cx="8758238" cy="4238662"/>
          </a:xfrm>
        </p:spPr>
      </p:pic>
    </p:spTree>
    <p:extLst>
      <p:ext uri="{BB962C8B-B14F-4D97-AF65-F5344CB8AC3E}">
        <p14:creationId xmlns:p14="http://schemas.microsoft.com/office/powerpoint/2010/main" val="172899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0053-A27C-4E89-BB35-FAE07DE9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br>
              <a:rPr lang="en-US" dirty="0"/>
            </a:br>
            <a:r>
              <a:rPr lang="en-US" b="0" dirty="0"/>
              <a:t>Constraint definition, life cycle, integrity mechanisms?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0E968-AC9C-4B25-87AE-582014AE71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Q1: </a:t>
            </a:r>
            <a:r>
              <a:rPr lang="en-US" dirty="0"/>
              <a:t>At what level of modeling should constraints be defined and evaluated?</a:t>
            </a:r>
          </a:p>
          <a:p>
            <a:r>
              <a:rPr lang="en-US" b="1" dirty="0"/>
              <a:t>Q2: </a:t>
            </a:r>
            <a:r>
              <a:rPr lang="en-US" dirty="0"/>
              <a:t>What elements and actions should comprise a constraint life cycle?</a:t>
            </a:r>
          </a:p>
          <a:p>
            <a:r>
              <a:rPr lang="en-US" b="1" dirty="0"/>
              <a:t>Q3: </a:t>
            </a:r>
            <a:r>
              <a:rPr lang="en-US" dirty="0"/>
              <a:t>How do instance-related changes affect the integrity of constraints and how to keep them up to date in the presence of changes?</a:t>
            </a:r>
          </a:p>
          <a:p>
            <a:r>
              <a:rPr lang="en-US" b="1" dirty="0"/>
              <a:t>Q4:  </a:t>
            </a:r>
            <a:r>
              <a:rPr lang="en-US" dirty="0"/>
              <a:t>How do model-related changes affect the integrity of constraints, and what measures should be taken to guarantee model constraint correctness?</a:t>
            </a:r>
          </a:p>
        </p:txBody>
      </p:sp>
    </p:spTree>
    <p:extLst>
      <p:ext uri="{BB962C8B-B14F-4D97-AF65-F5344CB8AC3E}">
        <p14:creationId xmlns:p14="http://schemas.microsoft.com/office/powerpoint/2010/main" val="2910175631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_Präsentationsvorlage_TUD_4zu3.potx" id="{1C544723-7F2E-418A-9E3B-CED191FDBF2D}" vid="{87D4FD80-0831-4EA3-9991-881292BE93D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2377</TotalTime>
  <Words>1248</Words>
  <Application>Microsoft Office PowerPoint</Application>
  <PresentationFormat>On-screen Show (4:3)</PresentationFormat>
  <Paragraphs>215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Open Sans</vt:lpstr>
      <vt:lpstr>Symbol</vt:lpstr>
      <vt:lpstr>Calibri</vt:lpstr>
      <vt:lpstr>Arial</vt:lpstr>
      <vt:lpstr>TUD_2018</vt:lpstr>
      <vt:lpstr>User-driven constraint modeling for Entity models at runtime</vt:lpstr>
      <vt:lpstr>Outline</vt:lpstr>
      <vt:lpstr>Introduction</vt:lpstr>
      <vt:lpstr>Introduction</vt:lpstr>
      <vt:lpstr>Introduction</vt:lpstr>
      <vt:lpstr>Motivation</vt:lpstr>
      <vt:lpstr>Objective</vt:lpstr>
      <vt:lpstr>Requirements Classification of constraint types</vt:lpstr>
      <vt:lpstr>Requirements Constraint definition, life cycle, integrity mechanisms?</vt:lpstr>
      <vt:lpstr>Requirements Constraint lifecycle</vt:lpstr>
      <vt:lpstr>Requirements Model instances and constraints at runtime </vt:lpstr>
      <vt:lpstr>Requirements …analyze affected indirect constraints</vt:lpstr>
      <vt:lpstr>Requirements …analyze affected indirect constraints</vt:lpstr>
      <vt:lpstr>Requirements …analyze affected indirect constraints</vt:lpstr>
      <vt:lpstr>Requirements Model evolution and constraints at runtime</vt:lpstr>
      <vt:lpstr>Requirements Specification-oriented approach</vt:lpstr>
      <vt:lpstr>Related work</vt:lpstr>
      <vt:lpstr>Related work SHACL</vt:lpstr>
      <vt:lpstr>Related work Gremlin</vt:lpstr>
      <vt:lpstr>Solution concept Top-level architecture</vt:lpstr>
      <vt:lpstr>Solution concept Specification mappers</vt:lpstr>
      <vt:lpstr>Solution concept Dataflow</vt:lpstr>
      <vt:lpstr>Implementation Constraint definition by example</vt:lpstr>
      <vt:lpstr>Implementation Constraint validation by example</vt:lpstr>
      <vt:lpstr>Implementation Complex case constraint</vt:lpstr>
      <vt:lpstr>PowerPoint Presentation</vt:lpstr>
      <vt:lpstr>Evaluation and case study Tool expressiveness</vt:lpstr>
      <vt:lpstr>Evaluation and case study Performance</vt:lpstr>
      <vt:lpstr>Evaluation Recommendations</vt:lpstr>
      <vt:lpstr>Conclusion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User-driven constraint modeling for Entity models at runtime</dc:title>
  <dc:creator>Anton Skripin</dc:creator>
  <cp:lastModifiedBy>Anton Skripin</cp:lastModifiedBy>
  <cp:revision>8</cp:revision>
  <dcterms:created xsi:type="dcterms:W3CDTF">2023-01-25T18:34:54Z</dcterms:created>
  <dcterms:modified xsi:type="dcterms:W3CDTF">2023-04-27T12:38:11Z</dcterms:modified>
</cp:coreProperties>
</file>